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7" r:id="rId4"/>
    <p:sldId id="979" r:id="rId5"/>
    <p:sldId id="978" r:id="rId6"/>
    <p:sldId id="973" r:id="rId7"/>
    <p:sldId id="974" r:id="rId8"/>
    <p:sldId id="97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-2280" y="-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034BE4-A511-FBC5-56F2-DC6574D322A3}"/>
              </a:ext>
            </a:extLst>
          </p:cNvPr>
          <p:cNvGrpSpPr/>
          <p:nvPr/>
        </p:nvGrpSpPr>
        <p:grpSpPr>
          <a:xfrm>
            <a:off x="1212761" y="885478"/>
            <a:ext cx="7016839" cy="4696282"/>
            <a:chOff x="1212761" y="885478"/>
            <a:chExt cx="7016839" cy="46962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835C1E3-E57C-DEA2-988E-E09CC486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61" y="1276239"/>
              <a:ext cx="3467278" cy="4305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7CB7A-F5EF-5880-148E-A212BE8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048" y="1276239"/>
              <a:ext cx="3327552" cy="167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95BC56-3CEC-5B0A-B282-51B28A04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048" y="3234960"/>
              <a:ext cx="3327552" cy="234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7BF079-7DC9-04ED-8DD9-514D1624D669}"/>
                </a:ext>
              </a:extLst>
            </p:cNvPr>
            <p:cNvSpPr txBox="1"/>
            <p:nvPr/>
          </p:nvSpPr>
          <p:spPr>
            <a:xfrm>
              <a:off x="1212761" y="885479"/>
              <a:ext cx="346727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hierarchical graded structure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D31A14-F9D2-78D6-B8D2-2C5402C77877}"/>
                </a:ext>
              </a:extLst>
            </p:cNvPr>
            <p:cNvSpPr txBox="1"/>
            <p:nvPr/>
          </p:nvSpPr>
          <p:spPr>
            <a:xfrm>
              <a:off x="4902048" y="885478"/>
              <a:ext cx="33275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multiscale structures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E6B2D0-A1CD-520D-811F-0CA6A5D15FB9}"/>
              </a:ext>
            </a:extLst>
          </p:cNvPr>
          <p:cNvGrpSpPr/>
          <p:nvPr/>
        </p:nvGrpSpPr>
        <p:grpSpPr>
          <a:xfrm>
            <a:off x="963193" y="1139477"/>
            <a:ext cx="7217614" cy="3810719"/>
            <a:chOff x="1046535" y="902411"/>
            <a:chExt cx="7217614" cy="38107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0DDF-4982-D446-302B-5A22E871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074" y="1286090"/>
              <a:ext cx="2985075" cy="14560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D74C2F-1585-ED55-0BB2-1DCE2926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952" b="54933"/>
            <a:stretch>
              <a:fillRect/>
            </a:stretch>
          </p:blipFill>
          <p:spPr>
            <a:xfrm>
              <a:off x="1046535" y="1289519"/>
              <a:ext cx="1618771" cy="13114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65A461-3AA9-84DE-3A49-E807BD49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535" y="2742131"/>
              <a:ext cx="4100081" cy="1606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34B9E5-F6F3-0256-1DC8-62BA03640764}"/>
                </a:ext>
              </a:extLst>
            </p:cNvPr>
            <p:cNvSpPr txBox="1"/>
            <p:nvPr/>
          </p:nvSpPr>
          <p:spPr>
            <a:xfrm>
              <a:off x="1046535" y="902412"/>
              <a:ext cx="410008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Bionic and Liquid metal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5998687-9C3E-673D-9D67-AB198444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487" t="53098"/>
            <a:stretch>
              <a:fillRect/>
            </a:stretch>
          </p:blipFill>
          <p:spPr>
            <a:xfrm>
              <a:off x="2771683" y="1289515"/>
              <a:ext cx="2374933" cy="1311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E331103-2222-D235-6E8E-A6FAECF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074" y="2929310"/>
              <a:ext cx="2985075" cy="1419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691D98-9C2B-F698-D8F6-91A192C756EE}"/>
                </a:ext>
              </a:extLst>
            </p:cNvPr>
            <p:cNvSpPr txBox="1"/>
            <p:nvPr/>
          </p:nvSpPr>
          <p:spPr>
            <a:xfrm>
              <a:off x="5279074" y="902411"/>
              <a:ext cx="29850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Active Dirac cone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14C973-026A-8FCF-1CF5-6C2AA0F27459}"/>
                </a:ext>
              </a:extLst>
            </p:cNvPr>
            <p:cNvSpPr txBox="1"/>
            <p:nvPr/>
          </p:nvSpPr>
          <p:spPr>
            <a:xfrm>
              <a:off x="1046535" y="4405353"/>
              <a:ext cx="721761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Topological phase change of elastic wave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1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6C247B-3AB6-ED38-4DE1-6D407B1C840C}"/>
              </a:ext>
            </a:extLst>
          </p:cNvPr>
          <p:cNvGrpSpPr/>
          <p:nvPr/>
        </p:nvGrpSpPr>
        <p:grpSpPr>
          <a:xfrm>
            <a:off x="2766669" y="1539489"/>
            <a:ext cx="4008332" cy="3467238"/>
            <a:chOff x="2766669" y="1539489"/>
            <a:chExt cx="4008332" cy="34672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657AE0-1510-4DC1-251B-8BA12A58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282" b="14822"/>
            <a:stretch>
              <a:fillRect/>
            </a:stretch>
          </p:blipFill>
          <p:spPr>
            <a:xfrm>
              <a:off x="3506496" y="1816488"/>
              <a:ext cx="3186986" cy="1184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6252455-AC8F-FEE3-9263-977F7DB4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603" y="3246984"/>
              <a:ext cx="3669398" cy="1701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2BCCC8-3419-1C82-41E3-56A21E6B858B}"/>
                </a:ext>
              </a:extLst>
            </p:cNvPr>
            <p:cNvSpPr txBox="1"/>
            <p:nvPr/>
          </p:nvSpPr>
          <p:spPr>
            <a:xfrm rot="16200000">
              <a:off x="2692054" y="2270125"/>
              <a:ext cx="11842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Plant stem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BEF09-61F9-59C7-A6C9-90E64A08A417}"/>
                </a:ext>
              </a:extLst>
            </p:cNvPr>
            <p:cNvSpPr txBox="1"/>
            <p:nvPr/>
          </p:nvSpPr>
          <p:spPr>
            <a:xfrm>
              <a:off x="4940302" y="2969985"/>
              <a:ext cx="50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Cell</a:t>
              </a:r>
              <a:endParaRPr lang="zh-CN" altLang="en-US" sz="12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1FE57FE-DE80-C857-89B1-F5F0B0D49D54}"/>
                </a:ext>
              </a:extLst>
            </p:cNvPr>
            <p:cNvSpPr txBox="1"/>
            <p:nvPr/>
          </p:nvSpPr>
          <p:spPr>
            <a:xfrm>
              <a:off x="4402138" y="1539489"/>
              <a:ext cx="157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Air passages</a:t>
              </a:r>
              <a:endParaRPr lang="zh-CN" altLang="en-US" sz="12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A690441-2F96-4E6F-002B-214EFF43FCCD}"/>
                </a:ext>
              </a:extLst>
            </p:cNvPr>
            <p:cNvSpPr txBox="1"/>
            <p:nvPr/>
          </p:nvSpPr>
          <p:spPr>
            <a:xfrm rot="16200000">
              <a:off x="1996544" y="3959602"/>
              <a:ext cx="18172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Elastic wave bandgaps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91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A419A47-98CB-60C9-0C9F-B452DB850AEF}"/>
              </a:ext>
            </a:extLst>
          </p:cNvPr>
          <p:cNvGrpSpPr/>
          <p:nvPr/>
        </p:nvGrpSpPr>
        <p:grpSpPr>
          <a:xfrm>
            <a:off x="1770532" y="944602"/>
            <a:ext cx="5302843" cy="4968796"/>
            <a:chOff x="1414932" y="1245734"/>
            <a:chExt cx="5302843" cy="49687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D799DDC-CA0C-5D17-9D97-CDF2320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94208"/>
              <a:ext cx="212631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2447AE9-D284-2BE0-CB0E-C8CD3414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706" y="1682127"/>
              <a:ext cx="236061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E31F7D-55C2-AFAC-15BC-629509E8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706" y="3616250"/>
              <a:ext cx="4852069" cy="2598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1AA545-BE3A-ECD2-8D9A-4C90DB9657E8}"/>
                </a:ext>
              </a:extLst>
            </p:cNvPr>
            <p:cNvSpPr txBox="1"/>
            <p:nvPr/>
          </p:nvSpPr>
          <p:spPr>
            <a:xfrm>
              <a:off x="1865706" y="1245734"/>
              <a:ext cx="23606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Victoria cruziana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9605C20-654C-7D4C-E5CD-D96678FF0568}"/>
                </a:ext>
              </a:extLst>
            </p:cNvPr>
            <p:cNvSpPr txBox="1"/>
            <p:nvPr/>
          </p:nvSpPr>
          <p:spPr>
            <a:xfrm>
              <a:off x="4572000" y="1257815"/>
              <a:ext cx="212631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Optimized veins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ECD263-429C-0687-09E0-F70E829E7AF8}"/>
                </a:ext>
              </a:extLst>
            </p:cNvPr>
            <p:cNvSpPr txBox="1"/>
            <p:nvPr/>
          </p:nvSpPr>
          <p:spPr>
            <a:xfrm rot="16200000">
              <a:off x="300459" y="4730721"/>
              <a:ext cx="259827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 (3D printing)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9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2803</TotalTime>
  <Words>91</Words>
  <Application>Microsoft Office PowerPoint</Application>
  <PresentationFormat>全屏显示(4:3)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16</cp:revision>
  <dcterms:created xsi:type="dcterms:W3CDTF">2023-08-09T12:44:55Z</dcterms:created>
  <dcterms:modified xsi:type="dcterms:W3CDTF">2025-08-05T03:27:07Z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